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3"/>
    <p:sldId id="257" r:id="rId4"/>
    <p:sldId id="258" r:id="rId5"/>
    <p:sldId id="259" r:id="rId6"/>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6" d="100"/>
          <a:sy n="76" d="100"/>
        </p:scale>
        <p:origin x="43"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8BE38C-0770-4813-8773-C7DA581F5658}"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56024B-5F61-46A3-9CB5-3FEA12A3213F}"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156024B-5F61-46A3-9CB5-3FEA12A3213F}" type="slidenum">
              <a:rPr lang="en-IN" smtClean="0"/>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156024B-5F61-46A3-9CB5-3FEA12A3213F}"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7E2D10E0-C84E-419B-AF06-AA066352A2F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E2D10E0-C84E-419B-AF06-AA066352A2F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E2D10E0-C84E-419B-AF06-AA066352A2F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7E2D10E0-C84E-419B-AF06-AA066352A2F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7E2D10E0-C84E-419B-AF06-AA066352A2F3}"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7E2D10E0-C84E-419B-AF06-AA066352A2F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7E2D10E0-C84E-419B-AF06-AA066352A2F3}"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E2D10E0-C84E-419B-AF06-AA066352A2F3}"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2D10E0-C84E-419B-AF06-AA066352A2F3}"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2D10E0-C84E-419B-AF06-AA066352A2F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7E2D10E0-C84E-419B-AF06-AA066352A2F3}"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83AD712-6A13-4518-971C-6F1DF88394F8}"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E2D10E0-C84E-419B-AF06-AA066352A2F3}"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83AD712-6A13-4518-971C-6F1DF88394F8}"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761265" y="2367171"/>
            <a:ext cx="5129892" cy="2554545"/>
          </a:xfrm>
          <a:prstGeom prst="rect">
            <a:avLst/>
          </a:prstGeom>
          <a:noFill/>
        </p:spPr>
        <p:txBody>
          <a:bodyPr wrap="square" rtlCol="0">
            <a:spAutoFit/>
          </a:bodyPr>
          <a:lstStyle/>
          <a:p>
            <a:r>
              <a:rPr lang="en-IN" sz="8000" b="1" dirty="0">
                <a:solidFill>
                  <a:schemeClr val="bg1"/>
                </a:solidFill>
              </a:rPr>
              <a:t>Global</a:t>
            </a:r>
            <a:endParaRPr lang="en-IN" sz="8000" b="1" dirty="0">
              <a:solidFill>
                <a:schemeClr val="bg1"/>
              </a:solidFill>
            </a:endParaRPr>
          </a:p>
          <a:p>
            <a:r>
              <a:rPr lang="en-IN" sz="8000" b="1" dirty="0">
                <a:solidFill>
                  <a:schemeClr val="bg1"/>
                </a:solidFill>
              </a:rPr>
              <a:t>Vision</a:t>
            </a:r>
            <a:endParaRPr lang="en-IN" sz="8000" b="1" dirty="0">
              <a:solidFill>
                <a:schemeClr val="bg1"/>
              </a:solidFill>
            </a:endParaRPr>
          </a:p>
        </p:txBody>
      </p:sp>
      <p:pic>
        <p:nvPicPr>
          <p:cNvPr id="4" name="3D Model 3"/>
          <p:cNvPicPr>
            <a:picLocks noGrp="1" noRot="1" noChangeAspect="1" noMove="1" noResize="1" noEditPoints="1" noAdjustHandles="1" noChangeArrowheads="1" noChangeShapeType="1" noCrop="1"/>
          </p:cNvPicPr>
          <p:nvPr/>
        </p:nvPicPr>
        <p:blipFill>
          <a:blip r:embed="rId1"/>
          <a:stretch>
            <a:fillRect/>
          </a:stretch>
        </p:blipFill>
        <p:spPr>
          <a:xfrm>
            <a:off x="-2644554" y="-2094362"/>
            <a:ext cx="17872996" cy="9939024"/>
          </a:xfrm>
          <a:prstGeom prst="rect">
            <a:avLst/>
          </a:prstGeom>
        </p:spPr>
      </p:pic>
      <p:sp>
        <p:nvSpPr>
          <p:cNvPr id="5" name="L-Shape 4"/>
          <p:cNvSpPr/>
          <p:nvPr/>
        </p:nvSpPr>
        <p:spPr>
          <a:xfrm>
            <a:off x="9846130" y="-1749619"/>
            <a:ext cx="462851" cy="45965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Shape 5"/>
          <p:cNvSpPr/>
          <p:nvPr/>
        </p:nvSpPr>
        <p:spPr>
          <a:xfrm rot="5400000">
            <a:off x="9842940" y="-2560401"/>
            <a:ext cx="469232" cy="46285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L-Shape 6"/>
          <p:cNvSpPr/>
          <p:nvPr/>
        </p:nvSpPr>
        <p:spPr>
          <a:xfrm rot="16200000">
            <a:off x="10658439" y="-1751283"/>
            <a:ext cx="469232" cy="45340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L-Shape 7"/>
          <p:cNvSpPr/>
          <p:nvPr/>
        </p:nvSpPr>
        <p:spPr>
          <a:xfrm rot="10800000">
            <a:off x="10666353" y="-2563593"/>
            <a:ext cx="453405" cy="46923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p:cNvGrpSpPr/>
          <p:nvPr/>
        </p:nvGrpSpPr>
        <p:grpSpPr>
          <a:xfrm>
            <a:off x="1661434" y="4274492"/>
            <a:ext cx="2819400" cy="1815882"/>
            <a:chOff x="2722790" y="4307150"/>
            <a:chExt cx="2819400" cy="1815882"/>
          </a:xfrm>
        </p:grpSpPr>
        <p:sp>
          <p:nvSpPr>
            <p:cNvPr id="10" name="TextBox 9"/>
            <p:cNvSpPr txBox="1"/>
            <p:nvPr/>
          </p:nvSpPr>
          <p:spPr>
            <a:xfrm>
              <a:off x="2722790" y="4307150"/>
              <a:ext cx="2819400" cy="1815882"/>
            </a:xfrm>
            <a:prstGeom prst="rect">
              <a:avLst/>
            </a:prstGeom>
            <a:noFill/>
          </p:spPr>
          <p:txBody>
            <a:bodyPr wrap="square" rtlCol="0">
              <a:spAutoFit/>
            </a:bodyPr>
            <a:lstStyle/>
            <a:p>
              <a:r>
                <a:rPr lang="en-IN" sz="7200" b="1" dirty="0">
                  <a:solidFill>
                    <a:schemeClr val="bg1"/>
                  </a:solidFill>
                </a:rPr>
                <a:t>1</a:t>
              </a:r>
              <a:endParaRPr lang="en-IN" sz="7200" b="1" dirty="0">
                <a:solidFill>
                  <a:schemeClr val="bg1"/>
                </a:solidFill>
              </a:endParaRPr>
            </a:p>
            <a:p>
              <a:r>
                <a:rPr lang="en-IN" sz="4000" b="1" dirty="0">
                  <a:solidFill>
                    <a:schemeClr val="bg1"/>
                  </a:solidFill>
                </a:rPr>
                <a:t>EARTH</a:t>
              </a:r>
              <a:endParaRPr lang="en-IN" sz="4000" b="1" dirty="0">
                <a:solidFill>
                  <a:schemeClr val="bg1"/>
                </a:solidFill>
              </a:endParaRPr>
            </a:p>
          </p:txBody>
        </p:sp>
        <p:sp>
          <p:nvSpPr>
            <p:cNvPr id="13" name="TextBox 12"/>
            <p:cNvSpPr txBox="1"/>
            <p:nvPr/>
          </p:nvSpPr>
          <p:spPr>
            <a:xfrm>
              <a:off x="3199040" y="4521721"/>
              <a:ext cx="1128032" cy="492443"/>
            </a:xfrm>
            <a:prstGeom prst="rect">
              <a:avLst/>
            </a:prstGeom>
            <a:noFill/>
          </p:spPr>
          <p:txBody>
            <a:bodyPr wrap="square" rtlCol="0">
              <a:spAutoFit/>
            </a:bodyPr>
            <a:lstStyle/>
            <a:p>
              <a:r>
                <a:rPr lang="en-IN" sz="2600" b="1" dirty="0">
                  <a:solidFill>
                    <a:schemeClr val="bg1"/>
                  </a:solidFill>
                </a:rPr>
                <a:t>O</a:t>
              </a:r>
              <a:endParaRPr lang="en-IN" sz="2600" b="1" dirty="0">
                <a:solidFill>
                  <a:schemeClr val="bg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50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p:cTn id="7"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9">
                                            <p:txEl>
                                              <p:pRg st="0" end="0"/>
                                            </p:txEl>
                                          </p:spTgt>
                                        </p:tgtEl>
                                      </p:cBhvr>
                                    </p:animEffect>
                                  </p:childTnLst>
                                </p:cTn>
                              </p:par>
                              <p:par>
                                <p:cTn id="10" presetID="53" presetClass="entr" presetSubtype="16" fill="hold" grpId="0" nodeType="withEffect">
                                  <p:stCondLst>
                                    <p:cond delay="500"/>
                                  </p:stCondLst>
                                  <p:childTnLst>
                                    <p:set>
                                      <p:cBhvr>
                                        <p:cTn id="11" dur="1" fill="hold">
                                          <p:stCondLst>
                                            <p:cond delay="0"/>
                                          </p:stCondLst>
                                        </p:cTn>
                                        <p:tgtEl>
                                          <p:spTgt spid="9">
                                            <p:txEl>
                                              <p:pRg st="1" end="1"/>
                                            </p:txEl>
                                          </p:spTgt>
                                        </p:tgtEl>
                                        <p:attrNameLst>
                                          <p:attrName>style.visibility</p:attrName>
                                        </p:attrNameLst>
                                      </p:cBhvr>
                                      <p:to>
                                        <p:strVal val="visible"/>
                                      </p:to>
                                    </p:set>
                                    <p:anim calcmode="lin" valueType="num">
                                      <p:cBhvr>
                                        <p:cTn id="12" dur="500" fill="hold"/>
                                        <p:tgtEl>
                                          <p:spTgt spid="9">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9">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9">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nodeType="clickEffect">
                                  <p:stCondLst>
                                    <p:cond delay="0"/>
                                  </p:stCondLst>
                                  <p:childTnLst>
                                    <p:anim calcmode="lin" valueType="num">
                                      <p:cBhvr additive="base">
                                        <p:cTn id="18" dur="500"/>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19" dur="500"/>
                                        <p:tgtEl>
                                          <p:spTgt spid="9">
                                            <p:txEl>
                                              <p:pRg st="0" end="0"/>
                                            </p:txEl>
                                          </p:spTgt>
                                        </p:tgtEl>
                                        <p:attrNameLst>
                                          <p:attrName>ppt_y</p:attrName>
                                        </p:attrNameLst>
                                      </p:cBhvr>
                                      <p:tavLst>
                                        <p:tav tm="0">
                                          <p:val>
                                            <p:strVal val="ppt_y"/>
                                          </p:val>
                                        </p:tav>
                                        <p:tav tm="100000">
                                          <p:val>
                                            <p:strVal val="1+ppt_h/2"/>
                                          </p:val>
                                        </p:tav>
                                      </p:tavLst>
                                    </p:anim>
                                    <p:set>
                                      <p:cBhvr>
                                        <p:cTn id="20" dur="1" fill="hold">
                                          <p:stCondLst>
                                            <p:cond delay="499"/>
                                          </p:stCondLst>
                                        </p:cTn>
                                        <p:tgtEl>
                                          <p:spTgt spid="9">
                                            <p:txEl>
                                              <p:pRg st="0" end="0"/>
                                            </p:txEl>
                                          </p:spTgt>
                                        </p:tgtEl>
                                        <p:attrNameLst>
                                          <p:attrName>style.visibility</p:attrName>
                                        </p:attrNameLst>
                                      </p:cBhvr>
                                      <p:to>
                                        <p:strVal val="hidden"/>
                                      </p:to>
                                    </p:set>
                                  </p:childTnLst>
                                </p:cTn>
                              </p:par>
                            </p:childTnLst>
                          </p:cTn>
                        </p:par>
                        <p:par>
                          <p:cTn id="21" fill="hold">
                            <p:stCondLst>
                              <p:cond delay="500"/>
                            </p:stCondLst>
                            <p:childTnLst>
                              <p:par>
                                <p:cTn id="22" presetID="2" presetClass="exit" presetSubtype="4" fill="hold" nodeType="afterEffect">
                                  <p:stCondLst>
                                    <p:cond delay="0"/>
                                  </p:stCondLst>
                                  <p:childTnLst>
                                    <p:anim calcmode="lin" valueType="num">
                                      <p:cBhvr additive="base">
                                        <p:cTn id="23" dur="500"/>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24" dur="500"/>
                                        <p:tgtEl>
                                          <p:spTgt spid="9">
                                            <p:txEl>
                                              <p:pRg st="1" end="1"/>
                                            </p:txEl>
                                          </p:spTgt>
                                        </p:tgtEl>
                                        <p:attrNameLst>
                                          <p:attrName>ppt_y</p:attrName>
                                        </p:attrNameLst>
                                      </p:cBhvr>
                                      <p:tavLst>
                                        <p:tav tm="0">
                                          <p:val>
                                            <p:strVal val="ppt_y"/>
                                          </p:val>
                                        </p:tav>
                                        <p:tav tm="100000">
                                          <p:val>
                                            <p:strVal val="1+ppt_h/2"/>
                                          </p:val>
                                        </p:tav>
                                      </p:tavLst>
                                    </p:anim>
                                    <p:set>
                                      <p:cBhvr>
                                        <p:cTn id="25" dur="1" fill="hold">
                                          <p:stCondLst>
                                            <p:cond delay="499"/>
                                          </p:stCondLst>
                                        </p:cTn>
                                        <p:tgtEl>
                                          <p:spTgt spid="9">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Model 3"/>
          <p:cNvPicPr>
            <a:picLocks noGrp="1" noRot="1" noChangeAspect="1" noMove="1" noResize="1" noEditPoints="1" noAdjustHandles="1" noChangeArrowheads="1" noChangeShapeType="1" noCrop="1"/>
          </p:cNvPicPr>
          <p:nvPr/>
        </p:nvPicPr>
        <p:blipFill>
          <a:blip r:embed="rId1"/>
          <a:stretch>
            <a:fillRect/>
          </a:stretch>
        </p:blipFill>
        <p:spPr>
          <a:xfrm>
            <a:off x="-2310697" y="-799534"/>
            <a:ext cx="17994099" cy="7950881"/>
          </a:xfrm>
          <a:prstGeom prst="rect">
            <a:avLst/>
          </a:prstGeom>
        </p:spPr>
      </p:pic>
      <p:sp>
        <p:nvSpPr>
          <p:cNvPr id="2" name="L-Shape 1"/>
          <p:cNvSpPr/>
          <p:nvPr/>
        </p:nvSpPr>
        <p:spPr>
          <a:xfrm>
            <a:off x="9633855" y="2022285"/>
            <a:ext cx="462851" cy="45965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L-Shape 2"/>
          <p:cNvSpPr/>
          <p:nvPr/>
        </p:nvSpPr>
        <p:spPr>
          <a:xfrm rot="5400000">
            <a:off x="9630665" y="1211503"/>
            <a:ext cx="469232" cy="46285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L-Shape 4"/>
          <p:cNvSpPr/>
          <p:nvPr/>
        </p:nvSpPr>
        <p:spPr>
          <a:xfrm rot="16200000">
            <a:off x="10658439" y="2020621"/>
            <a:ext cx="469232" cy="45340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Shape 5"/>
          <p:cNvSpPr/>
          <p:nvPr/>
        </p:nvSpPr>
        <p:spPr>
          <a:xfrm rot="10800000">
            <a:off x="10666353" y="1208311"/>
            <a:ext cx="453405" cy="46923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p:cNvSpPr txBox="1"/>
          <p:nvPr/>
        </p:nvSpPr>
        <p:spPr>
          <a:xfrm>
            <a:off x="718459" y="300439"/>
            <a:ext cx="3399063" cy="492443"/>
          </a:xfrm>
          <a:prstGeom prst="rect">
            <a:avLst/>
          </a:prstGeom>
          <a:noFill/>
        </p:spPr>
        <p:txBody>
          <a:bodyPr wrap="square" rtlCol="0">
            <a:spAutoFit/>
          </a:bodyPr>
          <a:lstStyle/>
          <a:p>
            <a:r>
              <a:rPr lang="en-IN" sz="2600" b="1" dirty="0">
                <a:solidFill>
                  <a:schemeClr val="bg1"/>
                </a:solidFill>
              </a:rPr>
              <a:t>Global   Vision</a:t>
            </a:r>
            <a:endParaRPr lang="en-IN" sz="2600" b="1" dirty="0">
              <a:solidFill>
                <a:schemeClr val="bg1"/>
              </a:solidFill>
            </a:endParaRPr>
          </a:p>
        </p:txBody>
      </p:sp>
      <p:sp>
        <p:nvSpPr>
          <p:cNvPr id="10" name="TextBox 9"/>
          <p:cNvSpPr txBox="1"/>
          <p:nvPr/>
        </p:nvSpPr>
        <p:spPr>
          <a:xfrm>
            <a:off x="571501" y="1030714"/>
            <a:ext cx="5844258" cy="5016758"/>
          </a:xfrm>
          <a:prstGeom prst="rect">
            <a:avLst/>
          </a:prstGeom>
          <a:noFill/>
        </p:spPr>
        <p:txBody>
          <a:bodyPr wrap="square" rtlCol="0">
            <a:spAutoFit/>
          </a:bodyPr>
          <a:lstStyle/>
          <a:p>
            <a:r>
              <a:rPr lang="en-IN" sz="4800" b="1" dirty="0">
                <a:solidFill>
                  <a:schemeClr val="bg1"/>
                </a:solidFill>
              </a:rPr>
              <a:t>North America</a:t>
            </a:r>
            <a:endParaRPr lang="en-IN" sz="4800" b="1" dirty="0">
              <a:solidFill>
                <a:schemeClr val="bg1"/>
              </a:solidFill>
            </a:endParaRPr>
          </a:p>
          <a:p>
            <a:endParaRPr lang="en-IN" sz="800" b="1" dirty="0">
              <a:solidFill>
                <a:schemeClr val="bg1"/>
              </a:solidFill>
            </a:endParaRPr>
          </a:p>
          <a:p>
            <a:r>
              <a:rPr lang="en-IN" sz="2400" kern="100" dirty="0">
                <a:solidFill>
                  <a:schemeClr val="bg1"/>
                </a:solidFill>
                <a:latin typeface="Aptos" panose="020B0004020202020204" pitchFamily="34" charset="0"/>
                <a:cs typeface="Times New Roman" panose="02020603050405020304" pitchFamily="18" charset="0"/>
              </a:rPr>
              <a:t>North America - in strict Geographical terms means all the land area from Panama to the North Pole; all the islands in the Eastern Pacific and Caribbean from Greenland to Bermuda, the Bahamas and in the Caribbean, though there’s some debate about Trinidad; and all the Pacific Islands east of the International Dateline and north </a:t>
            </a:r>
            <a:r>
              <a:rPr lang="en-IN" kern="100" dirty="0">
                <a:solidFill>
                  <a:schemeClr val="bg1"/>
                </a:solidFill>
                <a:latin typeface="Aptos" panose="020B0004020202020204" pitchFamily="34" charset="0"/>
                <a:cs typeface="Times New Roman" panose="02020603050405020304" pitchFamily="18" charset="0"/>
              </a:rPr>
              <a:t>.</a:t>
            </a:r>
            <a:r>
              <a:rPr lang="en-IN" sz="2400" kern="100" dirty="0">
                <a:solidFill>
                  <a:schemeClr val="bg1"/>
                </a:solidFill>
                <a:latin typeface="Aptos" panose="020B0004020202020204" pitchFamily="34" charset="0"/>
                <a:cs typeface="Times New Roman" panose="02020603050405020304" pitchFamily="18" charset="0"/>
              </a:rPr>
              <a:t>The bulk of the continent contains the second and third or fourth largest countries in the world.</a:t>
            </a:r>
            <a:endParaRPr lang="en-IN" sz="2400" kern="100" dirty="0">
              <a:solidFill>
                <a:schemeClr val="bg1"/>
              </a:solidFill>
              <a:latin typeface="Aptos" panose="020B0004020202020204" pitchFamily="34"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Model 3"/>
          <p:cNvPicPr>
            <a:picLocks noGrp="1" noRot="1" noChangeAspect="1" noMove="1" noResize="1" noEditPoints="1" noAdjustHandles="1" noChangeArrowheads="1" noChangeShapeType="1" noCrop="1"/>
          </p:cNvPicPr>
          <p:nvPr/>
        </p:nvPicPr>
        <p:blipFill>
          <a:blip r:embed="rId1"/>
          <a:stretch>
            <a:fillRect/>
          </a:stretch>
        </p:blipFill>
        <p:spPr>
          <a:xfrm>
            <a:off x="-10807901" y="-383359"/>
            <a:ext cx="16043503" cy="9664995"/>
          </a:xfrm>
          <a:prstGeom prst="rect">
            <a:avLst/>
          </a:prstGeom>
        </p:spPr>
      </p:pic>
      <p:sp>
        <p:nvSpPr>
          <p:cNvPr id="2" name="L-Shape 1"/>
          <p:cNvSpPr/>
          <p:nvPr/>
        </p:nvSpPr>
        <p:spPr>
          <a:xfrm>
            <a:off x="653129" y="2969345"/>
            <a:ext cx="462851" cy="45965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L-Shape 2"/>
          <p:cNvSpPr/>
          <p:nvPr/>
        </p:nvSpPr>
        <p:spPr>
          <a:xfrm rot="5400000">
            <a:off x="649939" y="1260490"/>
            <a:ext cx="469232" cy="46285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L-Shape 4"/>
          <p:cNvSpPr/>
          <p:nvPr/>
        </p:nvSpPr>
        <p:spPr>
          <a:xfrm rot="16200000">
            <a:off x="2361617" y="2977258"/>
            <a:ext cx="469232" cy="45340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Shape 5"/>
          <p:cNvSpPr/>
          <p:nvPr/>
        </p:nvSpPr>
        <p:spPr>
          <a:xfrm rot="10800000">
            <a:off x="2369531" y="1257301"/>
            <a:ext cx="453405" cy="46923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8964388" y="202468"/>
            <a:ext cx="3399063" cy="492443"/>
          </a:xfrm>
          <a:prstGeom prst="rect">
            <a:avLst/>
          </a:prstGeom>
          <a:noFill/>
        </p:spPr>
        <p:txBody>
          <a:bodyPr wrap="square" rtlCol="0">
            <a:spAutoFit/>
          </a:bodyPr>
          <a:lstStyle/>
          <a:p>
            <a:r>
              <a:rPr lang="en-IN" sz="2600" b="1" dirty="0">
                <a:solidFill>
                  <a:schemeClr val="bg1"/>
                </a:solidFill>
              </a:rPr>
              <a:t>Global   Vision</a:t>
            </a:r>
            <a:endParaRPr lang="en-IN" sz="2600" b="1" dirty="0">
              <a:solidFill>
                <a:schemeClr val="bg1"/>
              </a:solidFill>
            </a:endParaRPr>
          </a:p>
        </p:txBody>
      </p:sp>
      <p:sp>
        <p:nvSpPr>
          <p:cNvPr id="8" name="TextBox 7"/>
          <p:cNvSpPr txBox="1"/>
          <p:nvPr/>
        </p:nvSpPr>
        <p:spPr>
          <a:xfrm>
            <a:off x="6096000" y="979468"/>
            <a:ext cx="5611585" cy="5878532"/>
          </a:xfrm>
          <a:prstGeom prst="rect">
            <a:avLst/>
          </a:prstGeom>
          <a:noFill/>
        </p:spPr>
        <p:txBody>
          <a:bodyPr wrap="square" rtlCol="0">
            <a:spAutoFit/>
          </a:bodyPr>
          <a:lstStyle/>
          <a:p>
            <a:pPr algn="r"/>
            <a:r>
              <a:rPr lang="en-IN" sz="4800" b="1" dirty="0">
                <a:solidFill>
                  <a:schemeClr val="bg1"/>
                </a:solidFill>
              </a:rPr>
              <a:t>South  America</a:t>
            </a:r>
            <a:endParaRPr lang="en-IN" sz="4800" b="1" dirty="0">
              <a:solidFill>
                <a:schemeClr val="bg1"/>
              </a:solidFill>
            </a:endParaRPr>
          </a:p>
          <a:p>
            <a:pPr algn="r"/>
            <a:endParaRPr lang="en-IN" sz="800" b="1" dirty="0">
              <a:solidFill>
                <a:schemeClr val="bg1"/>
              </a:solidFill>
            </a:endParaRPr>
          </a:p>
          <a:p>
            <a:pPr algn="just">
              <a:lnSpc>
                <a:spcPct val="115000"/>
              </a:lnSpc>
              <a:spcAft>
                <a:spcPts val="800"/>
              </a:spcAft>
            </a:pPr>
            <a:r>
              <a:rPr lang="en-IN" sz="2400" kern="100" dirty="0">
                <a:solidFill>
                  <a:schemeClr val="bg1"/>
                </a:solidFill>
                <a:latin typeface="Aptos" panose="020B0004020202020204" pitchFamily="34" charset="0"/>
                <a:cs typeface="Times New Roman" panose="02020603050405020304" pitchFamily="18" charset="0"/>
              </a:rPr>
              <a:t> South America human landscape is deeply influenced by indigenous and immigrant populations and their connection to the physical environment. South America, the fourth-largest continent, the continent includes the Galápagos Islands, Easter Island, the Falkland Islands. South America physical geography, environment and resources,</a:t>
            </a:r>
            <a:endParaRPr lang="en-IN" sz="2400" kern="100" dirty="0">
              <a:solidFill>
                <a:schemeClr val="bg1"/>
              </a:solidFill>
              <a:latin typeface="Aptos" panose="020B0004020202020204" pitchFamily="34" charset="0"/>
              <a:cs typeface="Times New Roman" panose="02020603050405020304" pitchFamily="18" charset="0"/>
            </a:endParaRPr>
          </a:p>
          <a:p>
            <a:pPr algn="just">
              <a:lnSpc>
                <a:spcPct val="115000"/>
              </a:lnSpc>
              <a:spcAft>
                <a:spcPts val="800"/>
              </a:spcAft>
            </a:pPr>
            <a:r>
              <a:rPr lang="en-IN" sz="2400" kern="100" dirty="0">
                <a:solidFill>
                  <a:schemeClr val="bg1"/>
                </a:solidFill>
                <a:latin typeface="Aptos" panose="020B0004020202020204" pitchFamily="34" charset="0"/>
                <a:cs typeface="Times New Roman" panose="02020603050405020304" pitchFamily="18" charset="0"/>
              </a:rPr>
              <a:t>can be considered separately. </a:t>
            </a:r>
            <a:endParaRPr lang="en-IN" sz="2400" kern="100" dirty="0">
              <a:solidFill>
                <a:schemeClr val="bg1"/>
              </a:solidFill>
              <a:latin typeface="Aptos" panose="020B0004020202020204" pitchFamily="34" charset="0"/>
              <a:cs typeface="Times New Roman" panose="02020603050405020304" pitchFamily="18" charset="0"/>
            </a:endParaRPr>
          </a:p>
          <a:p>
            <a:pPr algn="r"/>
            <a:endParaRPr lang="en-IN" sz="2400" kern="100" dirty="0">
              <a:solidFill>
                <a:schemeClr val="bg1"/>
              </a:solidFill>
              <a:latin typeface="Aptos" panose="020B0004020202020204" pitchFamily="34"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Model 3"/>
          <p:cNvPicPr>
            <a:picLocks noGrp="1" noRot="1" noChangeAspect="1" noMove="1" noResize="1" noEditPoints="1" noAdjustHandles="1" noChangeArrowheads="1" noChangeShapeType="1" noCrop="1"/>
          </p:cNvPicPr>
          <p:nvPr/>
        </p:nvPicPr>
        <p:blipFill>
          <a:blip r:embed="rId1"/>
          <a:stretch>
            <a:fillRect/>
          </a:stretch>
        </p:blipFill>
        <p:spPr>
          <a:xfrm>
            <a:off x="6562716" y="-1040624"/>
            <a:ext cx="10057375" cy="8343049"/>
          </a:xfrm>
          <a:prstGeom prst="rect">
            <a:avLst/>
          </a:prstGeom>
        </p:spPr>
      </p:pic>
      <p:sp>
        <p:nvSpPr>
          <p:cNvPr id="2" name="L-Shape 1"/>
          <p:cNvSpPr/>
          <p:nvPr/>
        </p:nvSpPr>
        <p:spPr>
          <a:xfrm>
            <a:off x="9206487" y="4781825"/>
            <a:ext cx="462851" cy="45965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L-Shape 2"/>
          <p:cNvSpPr/>
          <p:nvPr/>
        </p:nvSpPr>
        <p:spPr>
          <a:xfrm rot="5400000">
            <a:off x="9203296" y="2017620"/>
            <a:ext cx="469232" cy="46285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L-Shape 4"/>
          <p:cNvSpPr/>
          <p:nvPr/>
        </p:nvSpPr>
        <p:spPr>
          <a:xfrm rot="16200000">
            <a:off x="11554634" y="4780162"/>
            <a:ext cx="469232" cy="45340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Shape 5"/>
          <p:cNvSpPr/>
          <p:nvPr/>
        </p:nvSpPr>
        <p:spPr>
          <a:xfrm rot="10800000">
            <a:off x="11562548" y="2014430"/>
            <a:ext cx="453405" cy="46923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571501" y="1030714"/>
            <a:ext cx="5844258" cy="6124754"/>
          </a:xfrm>
          <a:prstGeom prst="rect">
            <a:avLst/>
          </a:prstGeom>
          <a:noFill/>
        </p:spPr>
        <p:txBody>
          <a:bodyPr wrap="square" rtlCol="0">
            <a:spAutoFit/>
          </a:bodyPr>
          <a:lstStyle/>
          <a:p>
            <a:r>
              <a:rPr lang="en-IN" sz="4800" b="1" dirty="0">
                <a:solidFill>
                  <a:schemeClr val="bg1"/>
                </a:solidFill>
              </a:rPr>
              <a:t>Africa</a:t>
            </a:r>
            <a:endParaRPr lang="en-IN" sz="800" b="1" dirty="0">
              <a:solidFill>
                <a:schemeClr val="bg1"/>
              </a:solidFill>
            </a:endParaRPr>
          </a:p>
          <a:p>
            <a:endParaRPr lang="en-IN" sz="800" b="1" dirty="0">
              <a:solidFill>
                <a:schemeClr val="bg1"/>
              </a:solidFill>
            </a:endParaRPr>
          </a:p>
          <a:p>
            <a:r>
              <a:rPr lang="en-IN" sz="2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Africa, the second-largest continent, is bounded by the Mediterranean Sea, the Red Sea, the Indian Ocean, and the Atlantic Ocean. It is divided in half almost equally by the Equator. The continent includes the islands of Cape Verde, Madagascar, Mauritius, Seychelles, and Comoros.</a:t>
            </a:r>
            <a:br>
              <a:rPr lang="en-IN" sz="2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br>
            <a:r>
              <a:rPr lang="en-IN" sz="2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Africa’s physical geography, environment and resources, and human geography can be considered separately.</a:t>
            </a:r>
            <a:endParaRPr lang="en-IN" sz="2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endParaRPr lang="en-IN" sz="4800" b="1" dirty="0">
              <a:solidFill>
                <a:schemeClr val="bg1"/>
              </a:solidFill>
            </a:endParaRPr>
          </a:p>
        </p:txBody>
      </p:sp>
      <p:sp>
        <p:nvSpPr>
          <p:cNvPr id="8" name="TextBox 7"/>
          <p:cNvSpPr txBox="1"/>
          <p:nvPr/>
        </p:nvSpPr>
        <p:spPr>
          <a:xfrm>
            <a:off x="718459" y="300439"/>
            <a:ext cx="3399063" cy="492443"/>
          </a:xfrm>
          <a:prstGeom prst="rect">
            <a:avLst/>
          </a:prstGeom>
          <a:noFill/>
        </p:spPr>
        <p:txBody>
          <a:bodyPr wrap="square" rtlCol="0">
            <a:spAutoFit/>
          </a:bodyPr>
          <a:lstStyle/>
          <a:p>
            <a:r>
              <a:rPr lang="en-IN" sz="2600" b="1" dirty="0">
                <a:solidFill>
                  <a:schemeClr val="bg1"/>
                </a:solidFill>
              </a:rPr>
              <a:t>Global   Vision</a:t>
            </a:r>
            <a:endParaRPr lang="en-IN" sz="2600" b="1"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D Model 3"/>
          <p:cNvPicPr>
            <a:picLocks noGrp="1" noRot="1" noChangeAspect="1" noMove="1" noResize="1" noEditPoints="1" noAdjustHandles="1" noChangeArrowheads="1" noChangeShapeType="1" noCrop="1"/>
          </p:cNvPicPr>
          <p:nvPr/>
        </p:nvPicPr>
        <p:blipFill>
          <a:blip r:embed="rId1"/>
          <a:stretch>
            <a:fillRect/>
          </a:stretch>
        </p:blipFill>
        <p:spPr>
          <a:xfrm>
            <a:off x="6569067" y="-412293"/>
            <a:ext cx="17463502" cy="7943842"/>
          </a:xfrm>
          <a:prstGeom prst="rect">
            <a:avLst/>
          </a:prstGeom>
        </p:spPr>
      </p:pic>
      <p:sp>
        <p:nvSpPr>
          <p:cNvPr id="2" name="L-Shape 1"/>
          <p:cNvSpPr/>
          <p:nvPr/>
        </p:nvSpPr>
        <p:spPr>
          <a:xfrm>
            <a:off x="9372597" y="3279597"/>
            <a:ext cx="462851" cy="45965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L-Shape 2"/>
          <p:cNvSpPr/>
          <p:nvPr/>
        </p:nvSpPr>
        <p:spPr>
          <a:xfrm rot="5400000">
            <a:off x="9369407" y="2060604"/>
            <a:ext cx="469232" cy="46285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L-Shape 4"/>
          <p:cNvSpPr/>
          <p:nvPr/>
        </p:nvSpPr>
        <p:spPr>
          <a:xfrm rot="16200000">
            <a:off x="11017666" y="3287510"/>
            <a:ext cx="469232" cy="453405"/>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L-Shape 5"/>
          <p:cNvSpPr/>
          <p:nvPr/>
        </p:nvSpPr>
        <p:spPr>
          <a:xfrm rot="10800000">
            <a:off x="11025579" y="2057412"/>
            <a:ext cx="453405" cy="469231"/>
          </a:xfrm>
          <a:prstGeom prst="corner">
            <a:avLst>
              <a:gd name="adj1" fmla="val 14486"/>
              <a:gd name="adj2" fmla="val 15421"/>
            </a:avLst>
          </a:prstGeom>
          <a:solidFill>
            <a:schemeClr val="bg1">
              <a:lumMod val="95000"/>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718459" y="300439"/>
            <a:ext cx="3399063" cy="492443"/>
          </a:xfrm>
          <a:prstGeom prst="rect">
            <a:avLst/>
          </a:prstGeom>
          <a:noFill/>
        </p:spPr>
        <p:txBody>
          <a:bodyPr wrap="square" rtlCol="0">
            <a:spAutoFit/>
          </a:bodyPr>
          <a:lstStyle/>
          <a:p>
            <a:r>
              <a:rPr lang="en-IN" sz="2600" b="1" dirty="0">
                <a:solidFill>
                  <a:schemeClr val="bg1"/>
                </a:solidFill>
              </a:rPr>
              <a:t>Global   Vision</a:t>
            </a:r>
            <a:endParaRPr lang="en-IN" sz="2600" b="1" dirty="0">
              <a:solidFill>
                <a:schemeClr val="bg1"/>
              </a:solidFill>
            </a:endParaRPr>
          </a:p>
        </p:txBody>
      </p:sp>
      <p:sp>
        <p:nvSpPr>
          <p:cNvPr id="8" name="TextBox 7"/>
          <p:cNvSpPr txBox="1"/>
          <p:nvPr/>
        </p:nvSpPr>
        <p:spPr>
          <a:xfrm>
            <a:off x="359229" y="1030714"/>
            <a:ext cx="6056530" cy="5159939"/>
          </a:xfrm>
          <a:prstGeom prst="rect">
            <a:avLst/>
          </a:prstGeom>
          <a:noFill/>
        </p:spPr>
        <p:txBody>
          <a:bodyPr wrap="square" rtlCol="0">
            <a:spAutoFit/>
          </a:bodyPr>
          <a:lstStyle/>
          <a:p>
            <a:r>
              <a:rPr lang="en-IN" sz="4800" b="1" dirty="0">
                <a:solidFill>
                  <a:schemeClr val="bg1"/>
                </a:solidFill>
              </a:rPr>
              <a:t>Asia</a:t>
            </a:r>
            <a:endParaRPr lang="en-IN" sz="800" b="1" dirty="0">
              <a:solidFill>
                <a:schemeClr val="bg1"/>
              </a:solidFill>
            </a:endParaRPr>
          </a:p>
          <a:p>
            <a:pPr>
              <a:lnSpc>
                <a:spcPct val="115000"/>
              </a:lnSpc>
              <a:spcAft>
                <a:spcPts val="800"/>
              </a:spcAft>
            </a:pPr>
            <a:r>
              <a:rPr lang="en-IN" sz="2400" kern="100" dirty="0">
                <a:solidFill>
                  <a:schemeClr val="bg1"/>
                </a:solidFill>
                <a:latin typeface="Aptos" panose="020B0004020202020204" pitchFamily="34" charset="0"/>
                <a:cs typeface="Times New Roman" panose="02020603050405020304" pitchFamily="18" charset="0"/>
              </a:rPr>
              <a:t>Asia is the largest of the world’s continents. It can be divided into five major physical regions: mountain systems, plateaus, plains, steppes and deserts, environments and saltwater </a:t>
            </a:r>
            <a:r>
              <a:rPr lang="en-IN" sz="2400" kern="100">
                <a:solidFill>
                  <a:schemeClr val="bg1"/>
                </a:solidFill>
                <a:latin typeface="Aptos" panose="020B0004020202020204" pitchFamily="34" charset="0"/>
                <a:cs typeface="Times New Roman" panose="02020603050405020304" pitchFamily="18" charset="0"/>
              </a:rPr>
              <a:t>environments.Asia</a:t>
            </a:r>
            <a:r>
              <a:rPr lang="en-IN" sz="2400" kern="100" dirty="0">
                <a:solidFill>
                  <a:schemeClr val="bg1"/>
                </a:solidFill>
                <a:latin typeface="Aptos" panose="020B0004020202020204" pitchFamily="34" charset="0"/>
                <a:cs typeface="Times New Roman" panose="02020603050405020304" pitchFamily="18" charset="0"/>
              </a:rPr>
              <a:t> makes up the eastern portion of the Eurasia </a:t>
            </a:r>
            <a:r>
              <a:rPr lang="en-IN" sz="2400" kern="100" dirty="0" err="1">
                <a:solidFill>
                  <a:schemeClr val="bg1"/>
                </a:solidFill>
                <a:latin typeface="Aptos" panose="020B0004020202020204" pitchFamily="34" charset="0"/>
                <a:cs typeface="Times New Roman" panose="02020603050405020304" pitchFamily="18" charset="0"/>
              </a:rPr>
              <a:t>supercontinent.Asia</a:t>
            </a:r>
            <a:r>
              <a:rPr lang="en-IN" sz="2400" kern="100" dirty="0">
                <a:solidFill>
                  <a:schemeClr val="bg1"/>
                </a:solidFill>
                <a:latin typeface="Aptos" panose="020B0004020202020204" pitchFamily="34" charset="0"/>
                <a:cs typeface="Times New Roman" panose="02020603050405020304" pitchFamily="18" charset="0"/>
              </a:rPr>
              <a:t> is bordered by the Arctic, Pacific, and Indian Oceans. Asia physical geography, environment and resources can be considered separately.</a:t>
            </a:r>
            <a:endParaRPr lang="en-IN" sz="2400" kern="100" dirty="0">
              <a:solidFill>
                <a:schemeClr val="bg1"/>
              </a:solidFill>
              <a:latin typeface="Aptos" panose="020B0004020202020204" pitchFamily="34"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1690</Words>
  <Application>WPS Presentation</Application>
  <PresentationFormat>Widescreen</PresentationFormat>
  <Paragraphs>34</Paragraphs>
  <Slides>5</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5</vt:i4>
      </vt:variant>
    </vt:vector>
  </HeadingPairs>
  <TitlesOfParts>
    <vt:vector size="16" baseType="lpstr">
      <vt:lpstr>Arial</vt:lpstr>
      <vt:lpstr>SimSun</vt:lpstr>
      <vt:lpstr>Wingdings</vt:lpstr>
      <vt:lpstr>Aptos</vt:lpstr>
      <vt:lpstr>Segoe Print</vt:lpstr>
      <vt:lpstr>Times New Roman</vt:lpstr>
      <vt:lpstr>Microsoft YaHei</vt:lpstr>
      <vt:lpstr>Arial Unicode MS</vt:lpstr>
      <vt:lpstr>Aptos Display</vt:lpstr>
      <vt:lpstr>Calibri</vt:lpstr>
      <vt:lpstr>Office Theme</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Rohit Gupta</dc:creator>
  <cp:lastModifiedBy>seaem</cp:lastModifiedBy>
  <cp:revision>3</cp:revision>
  <dcterms:created xsi:type="dcterms:W3CDTF">2024-08-14T09:29:00Z</dcterms:created>
  <dcterms:modified xsi:type="dcterms:W3CDTF">2024-08-14T12:32:45Z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381EE96050E54DB0885C632846FAF912_13</vt:lpwstr>
  </property>
  <property fmtid="{D5CDD505-2E9C-101B-9397-08002B2CF9AE}" pid="3" name="KSOProductBuildVer">
    <vt:lpwstr>1033-12.2.0.17562</vt:lpwstr>
  </property>
</Properties>
</file>

<file path=docProps/thumbnail.jpeg>
</file>